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1" r:id="rId8"/>
    <p:sldId id="290" r:id="rId9"/>
    <p:sldId id="264" r:id="rId10"/>
    <p:sldId id="293" r:id="rId11"/>
    <p:sldId id="294" r:id="rId12"/>
    <p:sldId id="268" r:id="rId13"/>
    <p:sldId id="286" r:id="rId14"/>
    <p:sldId id="262" r:id="rId15"/>
    <p:sldId id="295" r:id="rId16"/>
    <p:sldId id="276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>
        <p:scale>
          <a:sx n="66" d="100"/>
          <a:sy n="66" d="100"/>
        </p:scale>
        <p:origin x="1330" y="28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620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88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10/05/2024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10/05/2024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Métodos de ordenamiento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653528" cy="203934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USO EN LA VIDA REAL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2523282"/>
            <a:ext cx="3540117" cy="255800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2400" dirty="0"/>
              <a:t>Bases de datos y sistemas de gestión de información</a:t>
            </a:r>
          </a:p>
          <a:p>
            <a:pPr rtl="0"/>
            <a:r>
              <a:rPr lang="es-ES" sz="2400" dirty="0"/>
              <a:t>Aplicaciones de comercio electrónico</a:t>
            </a:r>
          </a:p>
          <a:p>
            <a:pPr rtl="0"/>
            <a:r>
              <a:rPr lang="es-ES" sz="2400" dirty="0"/>
              <a:t>Procesamiento de datos en ciencia y análisis de datos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1026" name="Picture 2" descr="Base de Datos: Tipo y Características">
            <a:extLst>
              <a:ext uri="{FF2B5EF4-FFF2-40B4-BE49-F238E27FC236}">
                <a16:creationId xmlns:a16="http://schemas.microsoft.com/office/drawing/2014/main" id="{43A95874-91CF-EB73-BD06-CE8B317E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74" y="1863524"/>
            <a:ext cx="7426784" cy="511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COMPLEJIDAD</a:t>
            </a:r>
          </a:p>
        </p:txBody>
      </p:sp>
      <p:pic>
        <p:nvPicPr>
          <p:cNvPr id="14" name="Marcador de posición de imagen 13" descr="Mujer caminando en una oficina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Marcador de contenido 2">
                <a:extLst>
                  <a:ext uri="{FF2B5EF4-FFF2-40B4-BE49-F238E27FC236}">
                    <a16:creationId xmlns:a16="http://schemas.microsoft.com/office/drawing/2014/main" id="{B5439370-BF98-98BE-738D-B3FCF7F29ABB}"/>
                  </a:ext>
                </a:extLst>
              </p:cNvPr>
              <p:cNvGraphicFramePr>
                <a:graphicFrameLocks noGrp="1"/>
              </p:cNvGraphicFramePr>
              <p:nvPr>
                <p:ph sz="half" idx="16"/>
                <p:extLst>
                  <p:ext uri="{D42A27DB-BD31-4B8C-83A1-F6EECF244321}">
                    <p14:modId xmlns:p14="http://schemas.microsoft.com/office/powerpoint/2010/main" val="249178170"/>
                  </p:ext>
                </p:extLst>
              </p:nvPr>
            </p:nvGraphicFramePr>
            <p:xfrm>
              <a:off x="3797442" y="2409606"/>
              <a:ext cx="7615238" cy="1483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807619">
                      <a:extLst>
                        <a:ext uri="{9D8B030D-6E8A-4147-A177-3AD203B41FA5}">
                          <a16:colId xmlns:a16="http://schemas.microsoft.com/office/drawing/2014/main" val="94558678"/>
                        </a:ext>
                      </a:extLst>
                    </a:gridCol>
                    <a:gridCol w="3807619">
                      <a:extLst>
                        <a:ext uri="{9D8B030D-6E8A-4147-A177-3AD203B41FA5}">
                          <a16:colId xmlns:a16="http://schemas.microsoft.com/office/drawing/2014/main" val="2805479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Complejidad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63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Burbuja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43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Insertación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790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Selección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66581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Marcador de contenido 2">
                <a:extLst>
                  <a:ext uri="{FF2B5EF4-FFF2-40B4-BE49-F238E27FC236}">
                    <a16:creationId xmlns:a16="http://schemas.microsoft.com/office/drawing/2014/main" id="{B5439370-BF98-98BE-738D-B3FCF7F29ABB}"/>
                  </a:ext>
                </a:extLst>
              </p:cNvPr>
              <p:cNvGraphicFramePr>
                <a:graphicFrameLocks noGrp="1"/>
              </p:cNvGraphicFramePr>
              <p:nvPr>
                <p:ph sz="half" idx="16"/>
                <p:extLst>
                  <p:ext uri="{D42A27DB-BD31-4B8C-83A1-F6EECF244321}">
                    <p14:modId xmlns:p14="http://schemas.microsoft.com/office/powerpoint/2010/main" val="249178170"/>
                  </p:ext>
                </p:extLst>
              </p:nvPr>
            </p:nvGraphicFramePr>
            <p:xfrm>
              <a:off x="3797442" y="2409606"/>
              <a:ext cx="7615238" cy="1483360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807619">
                      <a:extLst>
                        <a:ext uri="{9D8B030D-6E8A-4147-A177-3AD203B41FA5}">
                          <a16:colId xmlns:a16="http://schemas.microsoft.com/office/drawing/2014/main" val="94558678"/>
                        </a:ext>
                      </a:extLst>
                    </a:gridCol>
                    <a:gridCol w="3807619">
                      <a:extLst>
                        <a:ext uri="{9D8B030D-6E8A-4147-A177-3AD203B41FA5}">
                          <a16:colId xmlns:a16="http://schemas.microsoft.com/office/drawing/2014/main" val="2805479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Algoritmo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Complejidad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6303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Burbuja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100320" t="-106557" r="-320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43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Insertación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100320" t="-206557" r="-320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790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Selección</a:t>
                          </a:r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100320" t="-306557" r="-320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6581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4" name="Elipse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arcador de número de diapositiva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C942F-6DEA-39FC-C249-6153561DD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5266" y="935318"/>
            <a:ext cx="5528217" cy="1192524"/>
          </a:xfrm>
        </p:spPr>
        <p:txBody>
          <a:bodyPr/>
          <a:lstStyle/>
          <a:p>
            <a:r>
              <a:rPr lang="en-US" dirty="0"/>
              <a:t>Conclusion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9D1126-1FEA-1FE9-5B04-64521AB49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284" y="2497798"/>
            <a:ext cx="6118182" cy="2029969"/>
          </a:xfrm>
        </p:spPr>
        <p:txBody>
          <a:bodyPr>
            <a:noAutofit/>
          </a:bodyPr>
          <a:lstStyle/>
          <a:p>
            <a:r>
              <a:rPr lang="es-ES" sz="1600" dirty="0"/>
              <a:t>Los métodos de ordenamiento son herramientas fundamentales en la informática y en numerosos aspectos de la vida cotidiana. Ya sea en la gestión de grandes conjuntos de datos en bases de datos, en la optimización de sistemas de comercio electrónico o        en el análisis de datos en campos científicos, los algoritmos de ordenamiento nos permiten organizar la información de manera eficiente y acceder a ella de forma rápida y precisa.</a:t>
            </a:r>
          </a:p>
        </p:txBody>
      </p:sp>
    </p:spTree>
    <p:extLst>
      <p:ext uri="{BB962C8B-B14F-4D97-AF65-F5344CB8AC3E}">
        <p14:creationId xmlns:p14="http://schemas.microsoft.com/office/powerpoint/2010/main" val="19768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Luis Salazar</a:t>
            </a:r>
          </a:p>
          <a:p>
            <a:pPr rtl="0"/>
            <a:r>
              <a:rPr lang="es-ES" dirty="0"/>
              <a:t>Estructura de Datos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26404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2918449"/>
            <a:ext cx="6338887" cy="2668587"/>
          </a:xfrm>
        </p:spPr>
        <p:txBody>
          <a:bodyPr rtlCol="0">
            <a:normAutofit fontScale="92500" lnSpcReduction="20000"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Burbuja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 err="1"/>
              <a:t>Insertación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Selección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Vida real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 dirty="0"/>
              <a:t>Eficiencia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u="sng" dirty="0"/>
              <a:t>Conclusión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 DE BURBUJA</a:t>
            </a:r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62" y="487017"/>
            <a:ext cx="5924877" cy="156346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 </a:t>
            </a:r>
            <a:r>
              <a:rPr lang="es-ES" dirty="0" err="1"/>
              <a:t>bURBUJA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62" y="2155363"/>
            <a:ext cx="6231834" cy="299242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1600" dirty="0"/>
              <a:t>El método de burbuja es uno de los algoritmos de ordenamiento más simples. Funciona comparando cada par de elementos adyacentes y realizando intercambios si están en el orden incorrecto.</a:t>
            </a:r>
          </a:p>
          <a:p>
            <a:pPr rtl="0"/>
            <a:r>
              <a:rPr lang="es-ES" sz="1600" dirty="0"/>
              <a:t>El algoritmo recorre la lista varias veces, comparando y moviendo elementos adyacentes hasta que la lista esté ordenada</a:t>
            </a:r>
          </a:p>
          <a:p>
            <a:pPr rtl="0"/>
            <a:r>
              <a:rPr lang="es-ES" sz="1600" dirty="0"/>
              <a:t>        El nombre "burbuja" proviene de la forma en que los                                                   	elementos más grandes "flotan" hacia el final de la lista 	         durante cada pasada.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 DE INSERTACIÓN</a:t>
            </a:r>
          </a:p>
        </p:txBody>
      </p:sp>
      <p:pic>
        <p:nvPicPr>
          <p:cNvPr id="13" name="Marcador de posición de imagen 12" descr="Vista de ángulo bajo de edificios alto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588000"/>
            <a:ext cx="4823790" cy="198870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MÉTODO DE INSERTACIÓN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512858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El método de inserción comienza con un subconjunto ordenado de elementos y luego inserta elementos no ordenados uno por uno en la posición correcta dentro de ese subconjunto.</a:t>
            </a:r>
          </a:p>
          <a:p>
            <a:pPr rtl="0"/>
            <a:r>
              <a:rPr lang="es-ES" dirty="0"/>
              <a:t>A medida que cada nuevo elemento se inserta en su posición correcta, el subconjunto ordenado crece hasta que todos los elementos están ordenados.</a:t>
            </a:r>
          </a:p>
          <a:p>
            <a:pPr rtl="0"/>
            <a:r>
              <a:rPr lang="es-ES" dirty="0"/>
              <a:t>Este método es eficiente para listas pequeñas o casi ordenadas, pero puede volverse menos eficiente en listas grandes o desordenadas.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 de selección</a:t>
            </a:r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7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62" y="487017"/>
            <a:ext cx="5924877" cy="156346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 de selección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2083" y="2143788"/>
            <a:ext cx="6431212" cy="299242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1600" dirty="0"/>
              <a:t>En el método de selección, en cada iteración se busca el elemento más pequeño (o más grande, dependiendo del orden deseado) en la lista no ordenada y se coloca al principio de la lista ordenada.</a:t>
            </a:r>
          </a:p>
          <a:p>
            <a:pPr rtl="0"/>
            <a:r>
              <a:rPr lang="es-ES" sz="1600" dirty="0"/>
              <a:t>Este proceso continúa iterativamente, reduciendo la lista no ordenada en un elemento cada vez hasta que toda la lista esté    ordenada.</a:t>
            </a:r>
          </a:p>
          <a:p>
            <a:pPr rtl="0"/>
            <a:r>
              <a:rPr lang="es-ES" sz="1600" dirty="0"/>
              <a:t>          Aunque es simple de implementar, el método de 	selección no es tan eficiente como otros 		           algoritmos de ordenamiento			                   especialmente para listas grandes, debido a su 		         complejidad cuadrática.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815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Técnicas de entrega efectivas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4650867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La modulación de voz es una herramienta eficaz para hablar en público. Implica cambiar el tono, el timbre y el volumen para transmitir emociones, enfatizar puntos y mantener el interés:</a:t>
            </a:r>
          </a:p>
          <a:p>
            <a:pPr lvl="1" rtl="0"/>
            <a:r>
              <a:rPr lang="es-ES" dirty="0"/>
              <a:t>Variación de tono</a:t>
            </a:r>
          </a:p>
          <a:p>
            <a:pPr lvl="1" rtl="0"/>
            <a:r>
              <a:rPr lang="es-ES" dirty="0"/>
              <a:t>Inflexión de tono</a:t>
            </a:r>
          </a:p>
          <a:p>
            <a:pPr lvl="1" rtl="0"/>
            <a:r>
              <a:rPr lang="es-ES" dirty="0"/>
              <a:t>Control de volumen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Un lenguaje corporal eficaz mejora el mensaje, lo que lo hace más impactante y fácil de recordar:</a:t>
            </a:r>
          </a:p>
          <a:p>
            <a:pPr lvl="1" rtl="0"/>
            <a:r>
              <a:rPr lang="es-ES" dirty="0"/>
              <a:t>Contacto visual significativo</a:t>
            </a:r>
          </a:p>
          <a:p>
            <a:pPr lvl="1" rtl="0"/>
            <a:r>
              <a:rPr lang="es-ES" dirty="0"/>
              <a:t>Gestos intencionados</a:t>
            </a:r>
          </a:p>
          <a:p>
            <a:pPr lvl="1" rtl="0"/>
            <a:r>
              <a:rPr lang="es-ES" dirty="0"/>
              <a:t>Mantener una buena </a:t>
            </a:r>
            <a:r>
              <a:rPr lang="es-ES" dirty="0" err="1"/>
              <a:t>pustura</a:t>
            </a:r>
            <a:endParaRPr lang="es-ES" dirty="0"/>
          </a:p>
          <a:p>
            <a:pPr lvl="1" rtl="0"/>
            <a:r>
              <a:rPr lang="es-ES" dirty="0"/>
              <a:t>Controlar las expresiones</a:t>
            </a:r>
          </a:p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{1B655C10-CB55-40B7-8DB7-DDB7BE3B5CB9}tf33968143_win32</Template>
  <TotalTime>53</TotalTime>
  <Words>515</Words>
  <Application>Microsoft Office PowerPoint</Application>
  <PresentationFormat>Panorámica</PresentationFormat>
  <Paragraphs>70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Cambria Math</vt:lpstr>
      <vt:lpstr>Personalizar</vt:lpstr>
      <vt:lpstr>Métodos de ordenamiento</vt:lpstr>
      <vt:lpstr>TEMAS</vt:lpstr>
      <vt:lpstr>MÉTODO DE BURBUJA</vt:lpstr>
      <vt:lpstr>Método bURBUJA</vt:lpstr>
      <vt:lpstr>MÉTODO DE INSERTACIÓN</vt:lpstr>
      <vt:lpstr>MÉTODO DE INSERTACIÓN</vt:lpstr>
      <vt:lpstr>Método de selección</vt:lpstr>
      <vt:lpstr>Método de selección</vt:lpstr>
      <vt:lpstr>Técnicas de entrega efectivas</vt:lpstr>
      <vt:lpstr>USO EN LA VIDA REAL</vt:lpstr>
      <vt:lpstr>COMPLEJIDAD</vt:lpstr>
      <vt:lpstr>Conclusion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de ordenamiento</dc:title>
  <dc:creator>LUIS ALBERTO SALAZAR CANCHE</dc:creator>
  <cp:lastModifiedBy>LUIS ALBERTO SALAZAR CANCHE</cp:lastModifiedBy>
  <cp:revision>3</cp:revision>
  <dcterms:created xsi:type="dcterms:W3CDTF">2024-05-11T04:45:51Z</dcterms:created>
  <dcterms:modified xsi:type="dcterms:W3CDTF">2024-05-11T05:38:58Z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